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Archivo Black" charset="1" panose="020B0A03020202020B04"/>
      <p:regular r:id="rId31"/>
    </p:embeddedFont>
    <p:embeddedFont>
      <p:font typeface="Arial Unicode Bold" charset="1" panose="020B0704020202020204"/>
      <p:regular r:id="rId32"/>
    </p:embeddedFont>
    <p:embeddedFont>
      <p:font typeface="Arial Unicode" charset="1" panose="020B0604020202020204"/>
      <p:regular r:id="rId33"/>
    </p:embeddedFont>
    <p:embeddedFont>
      <p:font typeface="Arturo Outline" charset="1" panose="02000503020000020004"/>
      <p:regular r:id="rId34"/>
    </p:embeddedFont>
    <p:embeddedFont>
      <p:font typeface="Open Sans Bold" charset="1" panose="020B0806030504020204"/>
      <p:regular r:id="rId35"/>
    </p:embeddedFont>
    <p:embeddedFont>
      <p:font typeface="Open Sans" charset="1" panose="020B060603050402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png" Type="http://schemas.openxmlformats.org/officeDocument/2006/relationships/image"/><Relationship Id="rId4" Target="../media/image10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517446" y="7410703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7" y="0"/>
                </a:lnTo>
                <a:lnTo>
                  <a:pt x="924037" y="2619692"/>
                </a:lnTo>
                <a:lnTo>
                  <a:pt x="0" y="261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09660" y="3173687"/>
            <a:ext cx="11175220" cy="238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9"/>
              </a:lnSpc>
            </a:pPr>
            <a:r>
              <a:rPr lang="en-US" sz="8773" spc="-4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APRESENTANDO </a:t>
            </a:r>
            <a:r>
              <a:rPr lang="en-US" sz="8773" spc="-482">
                <a:solidFill>
                  <a:srgbClr val="00BF63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</a:t>
            </a:r>
            <a:r>
              <a:rPr lang="en-US" sz="8773" spc="-482">
                <a:solidFill>
                  <a:srgbClr val="FF3131"/>
                </a:solidFill>
                <a:latin typeface="Archivo Black"/>
                <a:ea typeface="Archivo Black"/>
                <a:cs typeface="Archivo Black"/>
                <a:sym typeface="Archivo Black"/>
              </a:rPr>
              <a:t>PLAN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8796" y="7954198"/>
            <a:ext cx="7077259" cy="156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Aluno: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José Borges, Lucas Moura e Kawan de Sá</a:t>
            </a:r>
          </a:p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Professor: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Edeilson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9660" y="5690964"/>
            <a:ext cx="7438961" cy="145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</a:pPr>
            <a:r>
              <a:rPr lang="en-US" b="true" sz="5210" spc="-286">
                <a:solidFill>
                  <a:srgbClr val="4B9BB3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ENGENHARIA DE SOFTWARE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6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42637" y="5742893"/>
            <a:ext cx="6375139" cy="4250092"/>
          </a:xfrm>
          <a:custGeom>
            <a:avLst/>
            <a:gdLst/>
            <a:ahLst/>
            <a:cxnLst/>
            <a:rect r="r" b="b" t="t" l="l"/>
            <a:pathLst>
              <a:path h="4250092" w="6375139">
                <a:moveTo>
                  <a:pt x="0" y="0"/>
                </a:moveTo>
                <a:lnTo>
                  <a:pt x="6375139" y="0"/>
                </a:lnTo>
                <a:lnTo>
                  <a:pt x="6375139" y="4250092"/>
                </a:lnTo>
                <a:lnTo>
                  <a:pt x="0" y="4250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16397" y="853989"/>
            <a:ext cx="5455206" cy="142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Arturo Outline"/>
                <a:ea typeface="Arturo Outline"/>
                <a:cs typeface="Arturo Outline"/>
                <a:sym typeface="Arturo Outline"/>
              </a:rPr>
              <a:t>O QUE É?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3282" y="2386237"/>
            <a:ext cx="818495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FinPlan é um aplicativo de planejamento fi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nanceiro pessoal desenvolvido para ajudar usuários a organizar suas finanças de forma simples, visual e eficiente.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5458" y="3843245"/>
            <a:ext cx="857353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Através de uma interface i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ntuitiva e acessível, o FinPlan permite o controle completo das entradas (receitas), saídas (despesas) e metas financeiras, com atualização em tempo real e gráficos dinâmicos que facilitam o acompanhamento da saúde financeira do usuário.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6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10970" y="4938302"/>
            <a:ext cx="7554205" cy="5036136"/>
          </a:xfrm>
          <a:custGeom>
            <a:avLst/>
            <a:gdLst/>
            <a:ahLst/>
            <a:cxnLst/>
            <a:rect r="r" b="b" t="t" l="l"/>
            <a:pathLst>
              <a:path h="5036136" w="7554205">
                <a:moveTo>
                  <a:pt x="0" y="0"/>
                </a:moveTo>
                <a:lnTo>
                  <a:pt x="7554205" y="0"/>
                </a:lnTo>
                <a:lnTo>
                  <a:pt x="7554205" y="5036137"/>
                </a:lnTo>
                <a:lnTo>
                  <a:pt x="0" y="5036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00506" y="1478297"/>
            <a:ext cx="4729848" cy="3153232"/>
          </a:xfrm>
          <a:custGeom>
            <a:avLst/>
            <a:gdLst/>
            <a:ahLst/>
            <a:cxnLst/>
            <a:rect r="r" b="b" t="t" l="l"/>
            <a:pathLst>
              <a:path h="3153232" w="4729848">
                <a:moveTo>
                  <a:pt x="0" y="0"/>
                </a:moveTo>
                <a:lnTo>
                  <a:pt x="4729849" y="0"/>
                </a:lnTo>
                <a:lnTo>
                  <a:pt x="4729849" y="3153233"/>
                </a:lnTo>
                <a:lnTo>
                  <a:pt x="0" y="3153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26396" y="853989"/>
            <a:ext cx="6435209" cy="142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>
                <a:solidFill>
                  <a:srgbClr val="FFFFFF"/>
                </a:solidFill>
                <a:latin typeface="Arturo Outline"/>
                <a:ea typeface="Arturo Outline"/>
                <a:cs typeface="Arturo Outline"/>
                <a:sym typeface="Arturo Outline"/>
              </a:rPr>
              <a:t>OBJETIVO!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3282" y="2386237"/>
            <a:ext cx="1129358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objetivo principal do FinPlan é educar e empoderar fi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nanceiramente pessoas com pouca familiaridade com ferramentas de controle financeiro, promovendo autonomia por meio de recursos práticos como: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0121" y="5297388"/>
            <a:ext cx="11048164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Registro rápido de transações;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Acompanhamento de saldo atual;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Criação e mo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nitoramento de metas;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Visualização gráfica do desempenho financeiro;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Interface responsiva e acessível em qualquer dispositivo.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6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24558" y="3816063"/>
            <a:ext cx="5374588" cy="3583058"/>
          </a:xfrm>
          <a:custGeom>
            <a:avLst/>
            <a:gdLst/>
            <a:ahLst/>
            <a:cxnLst/>
            <a:rect r="r" b="b" t="t" l="l"/>
            <a:pathLst>
              <a:path h="3583058" w="5374588">
                <a:moveTo>
                  <a:pt x="0" y="0"/>
                </a:moveTo>
                <a:lnTo>
                  <a:pt x="5374588" y="0"/>
                </a:lnTo>
                <a:lnTo>
                  <a:pt x="5374588" y="3583058"/>
                </a:lnTo>
                <a:lnTo>
                  <a:pt x="0" y="358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7024" y="1203671"/>
            <a:ext cx="5909743" cy="3939829"/>
          </a:xfrm>
          <a:custGeom>
            <a:avLst/>
            <a:gdLst/>
            <a:ahLst/>
            <a:cxnLst/>
            <a:rect r="r" b="b" t="t" l="l"/>
            <a:pathLst>
              <a:path h="3939829" w="5909743">
                <a:moveTo>
                  <a:pt x="0" y="0"/>
                </a:moveTo>
                <a:lnTo>
                  <a:pt x="5909743" y="0"/>
                </a:lnTo>
                <a:lnTo>
                  <a:pt x="5909743" y="3939829"/>
                </a:lnTo>
                <a:lnTo>
                  <a:pt x="0" y="3939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55446" y="2373445"/>
            <a:ext cx="5449272" cy="3632848"/>
          </a:xfrm>
          <a:custGeom>
            <a:avLst/>
            <a:gdLst/>
            <a:ahLst/>
            <a:cxnLst/>
            <a:rect r="r" b="b" t="t" l="l"/>
            <a:pathLst>
              <a:path h="3632848" w="5449272">
                <a:moveTo>
                  <a:pt x="0" y="0"/>
                </a:moveTo>
                <a:lnTo>
                  <a:pt x="5449272" y="0"/>
                </a:lnTo>
                <a:lnTo>
                  <a:pt x="5449272" y="3632847"/>
                </a:lnTo>
                <a:lnTo>
                  <a:pt x="0" y="36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40238" y="492575"/>
            <a:ext cx="3761738" cy="3761738"/>
          </a:xfrm>
          <a:custGeom>
            <a:avLst/>
            <a:gdLst/>
            <a:ahLst/>
            <a:cxnLst/>
            <a:rect r="r" b="b" t="t" l="l"/>
            <a:pathLst>
              <a:path h="3761738" w="3761738">
                <a:moveTo>
                  <a:pt x="0" y="0"/>
                </a:moveTo>
                <a:lnTo>
                  <a:pt x="3761738" y="0"/>
                </a:lnTo>
                <a:lnTo>
                  <a:pt x="3761738" y="3761739"/>
                </a:lnTo>
                <a:lnTo>
                  <a:pt x="0" y="3761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7024" y="7477760"/>
            <a:ext cx="1493395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FinPlan foi pensado com foco na experiê</a:t>
            </a: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ncia do usuário e busca transformar a forma como as pessoas lidam com o dinheiro no dia a dia — tudo isso com simplicidade, clareza e propósito.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55012" y="3422015"/>
            <a:ext cx="12377976" cy="360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FFFFFF"/>
                </a:solidFill>
                <a:latin typeface="Arturo Outline"/>
                <a:ea typeface="Arturo Outline"/>
                <a:cs typeface="Arturo Outline"/>
                <a:sym typeface="Arturo Outline"/>
              </a:rPr>
              <a:t>PROVA DE </a:t>
            </a:r>
          </a:p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FFFFFF"/>
                </a:solidFill>
                <a:latin typeface="Arturo Outline"/>
                <a:ea typeface="Arturo Outline"/>
                <a:cs typeface="Arturo Outline"/>
                <a:sym typeface="Arturo Outline"/>
              </a:rPr>
              <a:t>CONHECIMENTO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40504" y="7188315"/>
            <a:ext cx="26069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PARTE 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06884" y="4318635"/>
            <a:ext cx="1495241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</a:t>
            </a:r>
            <a:r>
              <a:rPr lang="en-US" sz="2400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onversamos diretamente com o cliente, usuários finais e demais interessados para compreender o problema e o contexto.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30639"/>
            <a:ext cx="14700688" cy="116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Estratégias para entender o problema e todos os seus requisitos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96456" y="3897712"/>
            <a:ext cx="5200787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Reuniões com stakeholders: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06884" y="5669198"/>
            <a:ext cx="1495241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aplic</a:t>
            </a:r>
            <a:r>
              <a:rPr lang="en-US" sz="2400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amos perguntas estruturadas para entender as necessidades reais.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05" y="5229225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6456" y="5248275"/>
            <a:ext cx="5200787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Entrevistas e questionários: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06884" y="6782819"/>
            <a:ext cx="1495241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investig</a:t>
            </a:r>
            <a:r>
              <a:rPr lang="en-US" sz="2400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amos materiais já utilizados pela empresa, como planilhas, sistemas antigos ou fluxos manuais.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2905" y="6342846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96456" y="6361896"/>
            <a:ext cx="835032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Análise de documentos e processos existentes: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06884" y="7895258"/>
            <a:ext cx="1495241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cri</a:t>
            </a:r>
            <a:r>
              <a:rPr lang="en-US" sz="2400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amos histórias e perfis de usuários para visualizar melhor as necessidades.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2905" y="7455284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96456" y="7474334"/>
            <a:ext cx="835032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Storytelling e Personas: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06884" y="9007696"/>
            <a:ext cx="1495241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ajud</a:t>
            </a:r>
            <a:r>
              <a:rPr lang="en-US" sz="2400" strike="noStrike" u="none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 a entender pontos de dor e oportunidades no fluxo atual.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2905" y="8567723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96456" y="8586773"/>
            <a:ext cx="835032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Mapeamento de jornada do usuário:</a:t>
            </a:r>
          </a:p>
        </p:txBody>
      </p:sp>
    </p:spTree>
  </p:cSld>
  <p:clrMapOvr>
    <a:masterClrMapping/>
  </p:clrMapOvr>
  <p:transition spd="med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02083"/>
            <a:ext cx="14700688" cy="5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Como definir os requisitos prioritários do produto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06884" y="3694321"/>
            <a:ext cx="14342613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Técnica MoSCoW (Must, Should, Could, Won’t) para classificar requisitos em níveis de prioridade.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2905" y="5229225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06884" y="5090812"/>
            <a:ext cx="14353042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Matriz de valor vs esforço: avaliar o impacto de cada requisito versus o esforço necessário para implementá-lo.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05" y="6546237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6456" y="6361896"/>
            <a:ext cx="14363470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Mapeamento de MVP (Produto Mínimo Viável): definimos o conjunto mínimo de funcionalidades que entregam valor real.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476" y="7863798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6027" y="7679458"/>
            <a:ext cx="14363470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Feedback dos stakeholders e usuários: envolvemos os usuários para saber o que realmente faz diferença para eles.</a:t>
            </a:r>
          </a:p>
        </p:txBody>
      </p:sp>
    </p:spTree>
  </p:cSld>
  <p:clrMapOvr>
    <a:masterClrMapping/>
  </p:clrMapOvr>
  <p:transition spd="med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02083"/>
            <a:ext cx="14700688" cy="5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Validação dos requisitos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06884" y="3694321"/>
            <a:ext cx="14342613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Protótipos e mockups interativos: mostramos uma prévia funcional da interface ou lógica.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2905" y="5229225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06884" y="5090812"/>
            <a:ext cx="14353042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Validação com usuários reais: entrevistas, testes de usabilidade e coleta de feedback.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05" y="6546237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6456" y="6361896"/>
            <a:ext cx="14363470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Critérios de aceitação claros: definidos em conjunto com o cliente para cada requisito.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476" y="7863798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6027" y="7679458"/>
            <a:ext cx="14363470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Documentação versionada e aprovada: garantir que o que foi acordado esteja validado e acessível.</a:t>
            </a:r>
          </a:p>
        </p:txBody>
      </p:sp>
    </p:spTree>
  </p:cSld>
  <p:clrMapOvr>
    <a:masterClrMapping/>
  </p:clrMapOvr>
  <p:transition spd="med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02083"/>
            <a:ext cx="14700688" cy="5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Definição e validação das tecnologias adotadas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06884" y="3694321"/>
            <a:ext cx="14342613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Análise de requisitos técnicos e não técnicos: como desempenho, escalabilidade, equipe disponível.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2905" y="5229225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06884" y="5090812"/>
            <a:ext cx="14353042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Provas de conceito (POC): implementações simples para validar se a tecnologia atende ao esperado.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05" y="6546237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6456" y="6361896"/>
            <a:ext cx="14363470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Consulta a benchmarks e projetos similares: ver o que o mercado ou outras empresas estão usando com sucesso.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476" y="7863798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6027" y="7679458"/>
            <a:ext cx="14363470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Discussão com a equipe técnica: envolver desenvolvedores para avaliar viabilidade.</a:t>
            </a:r>
          </a:p>
        </p:txBody>
      </p:sp>
    </p:spTree>
  </p:cSld>
  <p:clrMapOvr>
    <a:masterClrMapping/>
  </p:clrMapOvr>
  <p:transition spd="med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02083"/>
            <a:ext cx="14700688" cy="5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Importância do planejamento das iterações (Sprints)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6027" y="3900506"/>
            <a:ext cx="14342613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Ajuda a dividir o projeto em partes entregáveis e testáveis.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2905" y="5229225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86027" y="5248275"/>
            <a:ext cx="14353042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Permite ajustes rápidos com base em feedback constante.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05" y="6546237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6027" y="6566684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Reduz riscos, pois permite validar o progresso continuamente.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476" y="7863798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6027" y="7884245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Cria foco e comprometimento da equipe com metas de curto prazo bem definidas.</a:t>
            </a:r>
          </a:p>
        </p:txBody>
      </p:sp>
    </p:spTree>
  </p:cSld>
  <p:clrMapOvr>
    <a:masterClrMapping/>
  </p:clrMapOvr>
  <p:transition spd="med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02083"/>
            <a:ext cx="14700688" cy="5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Importância da definição de valor em uma iteração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6027" y="3694321"/>
            <a:ext cx="14342613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 que está sendo desenvolvido realmente resolve um problema ou gera benefício para o usuário.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2905" y="5229225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86027" y="5248275"/>
            <a:ext cx="14353042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Evita desperdício de tempo e esforço em funcionalidades desnecessárias.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05" y="6546237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6027" y="6566684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Permite medir o sucesso de cada Sprint de forma objetiva.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476" y="7863798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6027" y="7884245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Dá transparência ao cliente, que entende o que está sendo entregue e por quê.</a:t>
            </a:r>
          </a:p>
        </p:txBody>
      </p:sp>
    </p:spTree>
  </p:cSld>
  <p:clrMapOvr>
    <a:masterClrMapping/>
  </p:clrMapOvr>
  <p:transition spd="med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23950"/>
            <a:ext cx="7248887" cy="114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 strike="noStrike" u="none">
                <a:solidFill>
                  <a:srgbClr val="FFFFFF"/>
                </a:solidFill>
                <a:latin typeface="Arturo Outline"/>
                <a:ea typeface="Arturo Outline"/>
                <a:cs typeface="Arturo Outline"/>
                <a:sym typeface="Arturo Outline"/>
              </a:rPr>
              <a:t>Introdução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8897" y="2688982"/>
            <a:ext cx="15670206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apresentação final é dividida em duas partes, a primeira faz referência a experiência na disciplina junto com a apresentação do projeto. E a parte dois é baseada numa prova de conhecimento sobre metodos que foram aplicados durante a disciplina.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02083"/>
            <a:ext cx="14700688" cy="5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Importância de seguir padrões em projetos (ex: MVC)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06884" y="3897712"/>
            <a:ext cx="14342613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Organiza o código, separando responsabilidades de forma clara.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2905" y="5229225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86027" y="5248275"/>
            <a:ext cx="14353042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Facilita a manutenção e escalabilidade do sistema.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05" y="6546237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6027" y="6566684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Permite que novos desenvolvedores entendam o projeto com mais facilidade.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476" y="7863798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6027" y="7884245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Reduz bugs por tornar o fluxo lógico do sistema mais previsível.</a:t>
            </a:r>
          </a:p>
        </p:txBody>
      </p:sp>
    </p:spTree>
  </p:cSld>
  <p:clrMapOvr>
    <a:masterClrMapping/>
  </p:clrMapOvr>
  <p:transition spd="med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2476" y="1508551"/>
            <a:ext cx="15610369" cy="1160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Importância da Arquitetura baseada em Serviços com API REST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6027" y="3694321"/>
            <a:ext cx="14342613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Promove a modularidade: facilita o reuso de serviços em várias plataformas (web, mobile).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2905" y="5229225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75599" y="5044884"/>
            <a:ext cx="14353042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Facilita integrações com terceiros: como gateways de pagamento ou APIs de parceiros.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05" y="6546237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6027" y="6566684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Permite escalabilidade: serviços podem ser escalados de forma independente.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476" y="7863798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6027" y="7884245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Facilita a manutenção e atualização sem afetar o sistema inteiro.</a:t>
            </a:r>
          </a:p>
        </p:txBody>
      </p:sp>
    </p:spTree>
  </p:cSld>
  <p:clrMapOvr>
    <a:masterClrMapping/>
  </p:clrMapOvr>
  <p:transition spd="med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2476" y="2070526"/>
            <a:ext cx="15610369" cy="5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Importância de Testes Unitários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6027" y="3897712"/>
            <a:ext cx="14342613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Garantem que cada parte do código funciona como esperado de forma isolada.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2476" y="4945344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5170" y="4965791"/>
            <a:ext cx="14353042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Evita regressões quando há mudanças no código.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05" y="6011890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6027" y="6032337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Facilitam refatorações seguras.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619" y="7078436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5170" y="7098883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Reduzem o custo com bugs no ambiente de produção.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2905" y="814498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96456" y="8165429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Servem como documentação viva sobre o comportamento do sistema.</a:t>
            </a:r>
          </a:p>
        </p:txBody>
      </p:sp>
    </p:spTree>
  </p:cSld>
  <p:clrMapOvr>
    <a:masterClrMapping/>
  </p:clrMapOvr>
  <p:transition spd="med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6759" y="1968268"/>
            <a:ext cx="15610369" cy="5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Importância do Controle de Versão e como é realizado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6027" y="3897712"/>
            <a:ext cx="14342613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Manter histórico de mudanças no código.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2476" y="4945344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65170" y="4965791"/>
            <a:ext cx="14353042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Trabalhar em equipe de forma organizada, evitando sobrescritas.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905" y="6011890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6027" y="6032337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Facilitar o rollback em caso de erro.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619" y="7078436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5170" y="7098883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Gerenciar diferentes versões (features, hotfixes, releases).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6759" y="8423148"/>
            <a:ext cx="15551453" cy="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Utilizamos Git, com plataformas como GitHub ou GitLab. Cada mudança é registrada em commits e organizada em branches.</a:t>
            </a:r>
          </a:p>
        </p:txBody>
      </p:sp>
    </p:spTree>
  </p:cSld>
  <p:clrMapOvr>
    <a:masterClrMapping/>
  </p:clrMapOvr>
  <p:transition spd="med">
    <p:cover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6759" y="1968268"/>
            <a:ext cx="15610369" cy="5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Como vemos o Fluxo de Trabalho com GitFlow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6027" y="3897712"/>
            <a:ext cx="14342613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Branches bem definidas: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2905" y="7418071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75599" y="7438518"/>
            <a:ext cx="14353042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Melhora a organização e padroniza o processo de entrega.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3333" y="8484617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6456" y="8505064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Evita conflitos e facilita o CI/CD.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75599" y="4666153"/>
            <a:ext cx="14342613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0"/>
              </a:lnSpc>
            </a:pPr>
            <a:r>
              <a:rPr lang="en-US" b="true" sz="3000" spc="-16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main: código de produção.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6027" y="5203479"/>
            <a:ext cx="14342613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0"/>
              </a:lnSpc>
            </a:pPr>
            <a:r>
              <a:rPr lang="en-US" b="true" sz="3000" spc="-16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develop: código de desenvolvimento contínuo.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6027" y="5672109"/>
            <a:ext cx="14342613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0"/>
              </a:lnSpc>
            </a:pPr>
            <a:r>
              <a:rPr lang="en-US" b="true" sz="3000" spc="-16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feature/*: novas funcionalidades.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86027" y="6178840"/>
            <a:ext cx="14342613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0"/>
              </a:lnSpc>
            </a:pPr>
            <a:r>
              <a:rPr lang="en-US" b="true" sz="3000" spc="-16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release/*: preparação para uma entrega.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6027" y="6704620"/>
            <a:ext cx="14342613" cy="39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0"/>
              </a:lnSpc>
            </a:pPr>
            <a:r>
              <a:rPr lang="en-US" b="true" sz="3000" spc="-16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hotfix/*: correções urgentes na produção.</a:t>
            </a:r>
          </a:p>
        </p:txBody>
      </p:sp>
    </p:spTree>
  </p:cSld>
  <p:clrMapOvr>
    <a:masterClrMapping/>
  </p:clrMapOvr>
  <p:transition spd="med">
    <p:cover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6759" y="1968268"/>
            <a:ext cx="15610369" cy="59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2"/>
              </a:lnSpc>
              <a:spcBef>
                <a:spcPct val="0"/>
              </a:spcBef>
            </a:pPr>
            <a:r>
              <a:rPr lang="en-US" sz="4200" spc="-23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 que entendemos por Release do produto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905" y="38786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6027" y="3897712"/>
            <a:ext cx="14342613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 entrega oficial de uma nova versão do produto ao cliente ou aos usuários finais.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2905" y="5045695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75599" y="5066142"/>
            <a:ext cx="14353042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Pode ser um MVP, um patch, uma nova funcionalidade ou uma versão estável.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3333" y="6112241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6456" y="6132688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Representa um marco no projeto, geralmente documentado e testado.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905" y="7283562"/>
            <a:ext cx="1124391" cy="44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32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86027" y="7304009"/>
            <a:ext cx="14363470" cy="4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</a:pPr>
            <a:r>
              <a:rPr lang="en-US" b="true" sz="3200" spc="-1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 release precisa estar validada, com testes realizados e documentação pronta.</a:t>
            </a:r>
          </a:p>
        </p:txBody>
      </p:sp>
    </p:spTree>
  </p:cSld>
  <p:clrMapOvr>
    <a:masterClrMapping/>
  </p:clrMapOvr>
  <p:transition spd="med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688098" y="-4688098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87237"/>
            <a:ext cx="15785134" cy="669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🛠️ </a:t>
            </a: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GitFlow</a:t>
            </a: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–</a:t>
            </a: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Organizando o P</a:t>
            </a: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roc</a:t>
            </a: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esso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que é?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Um modelo para organizar o código e o trabalho em equipe usando o Git.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Para que serve?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✅ Evitar caos no código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✅ Permitir trabalho em paralelo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✅ Manter a versão de produção sempre estável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📋 Requisitos – Definindo o Produto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que é?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mapa que descreve o que o software deve fazer e com qual qualidade</a:t>
            </a: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Para que serve?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✅ Garantir que o produto certo seja construído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✅ Reduzir custos e retrabalho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✅ Alinhar a equipe com o cliente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05430"/>
            <a:ext cx="14423930" cy="97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16"/>
              </a:lnSpc>
              <a:spcBef>
                <a:spcPct val="0"/>
              </a:spcBef>
            </a:pPr>
            <a:r>
              <a:rPr lang="en-US" sz="3600" spc="-19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🧭 A) A importância das atividades das Atividades APG-1 e APG-2.</a:t>
            </a:r>
          </a:p>
        </p:txBody>
      </p:sp>
    </p:spTree>
  </p:cSld>
  <p:clrMapOvr>
    <a:masterClrMapping/>
  </p:clrMapOvr>
  <p:transition spd="med">
    <p:cover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688098" y="-4688098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87237"/>
            <a:ext cx="15785134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Durante o desenvolviment</a:t>
            </a: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do projeto FinPlan, aplicamos os princípios da Aprendizagem Baseada em Projetos (ABP) em conjunto com práticas de Metodologias Ágeis, especialmente o Scrum.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✅ Organizamos as tarefas em sprints, com papéis definidos e versionamento estruturado (Git Flow).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✅ Planejamos e executamos funcionalidades reais com foco no usuário, usando histórias de usuário, backlog e entregas incrementais.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✅ A vivência promoveu o desenvolvimento de soft skills (comunicação, colaboração, comprometimento) e maturidade profissional.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✅ O processo favoreceu a adaptação contínua, melhoria da produtividade e nos preparou para cenários reais do mercado.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📌 A experiência foi prática, desafiadora e enriquecedora, fortalecendo nossa capacidade de trabalhar em equipe e entregar software de valor.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05430"/>
            <a:ext cx="11203886" cy="97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16"/>
              </a:lnSpc>
              <a:spcBef>
                <a:spcPct val="0"/>
              </a:spcBef>
            </a:pPr>
            <a:r>
              <a:rPr lang="en-US" sz="3600" spc="-19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🎓 B) Experiência com Aprendizagem Baseada em Projetos e Metodologias Ágeis</a:t>
            </a:r>
          </a:p>
        </p:txBody>
      </p:sp>
    </p:spTree>
  </p:cSld>
  <p:clrMapOvr>
    <a:masterClrMapping/>
  </p:clrMapOvr>
  <p:transition spd="med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688098" y="-4688098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87237"/>
            <a:ext cx="15785134" cy="627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✅ Lições</a:t>
            </a: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Aprendidas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Divisão em sprints melhorou foco e entregas parciais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Uso prático do Git Flow e pull requests organizou o fluxo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Testes automatizados com PHPUnit garantiram qualidade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Comunicação constante foi essencial (Discord + reuniões)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Aprendizado com integração de APIs (login Google, sessão admin)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Desafio Solução Adotada: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Comunicação desalinhada           ⟶   Discord com canais temáticos + reuniões semanais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Conflitos no Git                             ⟶   Git Flow com branch develop, release, main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Redundância nas tarefas             ⟶  Quadro Kanban (Trello / GitHub Projects)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Validação de perfis (admin/user) ⟶ Sessões com role e redirecionamento por perfil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Testes afetando banco real         ⟶ Banco SQLite em memória para ambiente de teste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05430"/>
            <a:ext cx="11203886" cy="97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16"/>
              </a:lnSpc>
              <a:spcBef>
                <a:spcPct val="0"/>
              </a:spcBef>
            </a:pPr>
            <a:r>
              <a:rPr lang="en-US" sz="3600" spc="-19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🧩 C) Aprendizado e Ciclo de Desenvolvimento – Projeto FinPlan</a:t>
            </a: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688098" y="-4688098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87237"/>
            <a:ext cx="15785134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🎯 Resulta</a:t>
            </a: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dos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Sistema completo: login, cadastro, dashboard, metas e painel admin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Código limpo, testado, versionado e com APIs RESTful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Exp</a:t>
            </a: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eriência real com SCRUM e desenvolvimento em equipe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Equipe mais madura, organizada e pronta para projetos reais</a:t>
            </a:r>
          </a:p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05430"/>
            <a:ext cx="11203886" cy="97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16"/>
              </a:lnSpc>
              <a:spcBef>
                <a:spcPct val="0"/>
              </a:spcBef>
            </a:pPr>
            <a:r>
              <a:rPr lang="en-US" sz="3600" spc="-19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🧩 C) Aprendizado e Ciclo de Desenvolvimento – Projeto FinPlan</a:t>
            </a:r>
          </a:p>
        </p:txBody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688098" y="-4688098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87237"/>
            <a:ext cx="15785134" cy="669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✅ Pontos Positiv</a:t>
            </a: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os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Experiência prática real com práticas do mercado de desenvolvimento de software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Apl</a:t>
            </a: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icação completa do GitFlow e uso profissional do GitHub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Compreensão </a:t>
            </a: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 vivência do SCRUM: backlog, sprint planning, daily, review e retrospective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Trabalho em equipe eficiente: comunicação, divisão de tarefas e colaboração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Integração contínua e testes automatizados com PHPUnit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Contato com ferramentas modernas: API REST, login via Google, SQLite, session-based access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⚠️ Pontos de Atenção / Desafios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🧩 Adaptação inicial ao GitFlow e conflitos de merge no início do projeto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⌛ Dificuldade em manter reuniões regulares devido à rotina acadêmica e externa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🤝 Diferença de ritmo entre membros exigiu mais empatia e flexibilidade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🧪 Criar testes automatizados eficazes exigiu aprendizado técnico adicional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🔄 Necessidade de ajustes frequentes na modelagem por decisões de escopo tardias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05430"/>
            <a:ext cx="11203886" cy="97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16"/>
              </a:lnSpc>
              <a:spcBef>
                <a:spcPct val="0"/>
              </a:spcBef>
            </a:pPr>
            <a:r>
              <a:rPr lang="en-US" sz="3600" spc="-19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📊 D) Avaliação da Disciplina – Engenharia de Software (Projeto FinPlan)</a:t>
            </a:r>
          </a:p>
        </p:txBody>
      </p:sp>
    </p:spTree>
  </p:cSld>
  <p:clrMapOvr>
    <a:masterClrMapping/>
  </p:clrMapOvr>
  <p:transition spd="med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688098" y="-4688098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81680"/>
            <a:ext cx="11203886" cy="50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16"/>
              </a:lnSpc>
              <a:spcBef>
                <a:spcPct val="0"/>
              </a:spcBef>
            </a:pPr>
            <a:r>
              <a:rPr lang="en-US" sz="3600" spc="-19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📊 E) Nota de 0 a 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70301"/>
            <a:ext cx="15670206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 base em uma avaliação minuciosa, atribuo à disciplina a nota máxima (10), co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nsiderando os critérios que envolvem a qualidade da experiência de aprendizagem proporcionada. A disciplina destacou-se por sua abordagem eminentemente prática, pela ênfase no trabalho colaborativo — que simula de forma realista situações do ambiente profissional — e pela aplicação de metodologias amplamente utilizadas no contexto empresarial. Esses aspectos contribuíram significativamente para o desenvolvimento de competências essenciais, agregando conhecimento teórico e prático à formação acadêmica e preparando os discentes para os desafios do mercado de trabalho.</a:t>
            </a:r>
          </a:p>
        </p:txBody>
      </p:sp>
    </p:spTree>
  </p:cSld>
  <p:clrMapOvr>
    <a:masterClrMapping/>
  </p:clrMapOvr>
  <p:transition spd="med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517446" y="7410703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7" y="0"/>
                </a:lnTo>
                <a:lnTo>
                  <a:pt x="924037" y="2619692"/>
                </a:lnTo>
                <a:lnTo>
                  <a:pt x="0" y="261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09660" y="3202262"/>
            <a:ext cx="11175220" cy="152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631"/>
              </a:lnSpc>
            </a:pPr>
            <a:r>
              <a:rPr lang="en-US" sz="10972" spc="-60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10972" spc="-603">
                <a:solidFill>
                  <a:srgbClr val="00BF63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</a:t>
            </a:r>
            <a:r>
              <a:rPr lang="en-US" sz="10972" spc="-603">
                <a:solidFill>
                  <a:srgbClr val="FF3131"/>
                </a:solidFill>
                <a:latin typeface="Archivo Black"/>
                <a:ea typeface="Archivo Black"/>
                <a:cs typeface="Archivo Black"/>
                <a:sym typeface="Archivo Black"/>
              </a:rPr>
              <a:t>PLAN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69618" y="5440579"/>
            <a:ext cx="9586369" cy="216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</a:pPr>
            <a:r>
              <a:rPr lang="en-US" b="true" sz="5210" spc="-286">
                <a:solidFill>
                  <a:srgbClr val="4B9BB3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ORGANIZE SUAS FINANÇAS COM FACILIDADE</a:t>
            </a:r>
          </a:p>
          <a:p>
            <a:pPr algn="l" marL="0" indent="0" lvl="0">
              <a:lnSpc>
                <a:spcPts val="5627"/>
              </a:lnSpc>
            </a:pPr>
          </a:p>
        </p:txBody>
      </p:sp>
    </p:spTree>
  </p:cSld>
  <p:clrMapOvr>
    <a:masterClrMapping/>
  </p:clrMapOvr>
  <p:transition spd="med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DAGroqmnvYI</dc:identifier>
  <dcterms:modified xsi:type="dcterms:W3CDTF">2011-08-01T06:04:30Z</dcterms:modified>
  <cp:revision>1</cp:revision>
  <dc:title>Apresentação Final de Engenharia de Software</dc:title>
</cp:coreProperties>
</file>